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EB97BF-562A-46CA-8FDC-1F2E6CCE77B9}" type="datetimeFigureOut">
              <a:rPr lang="en-US" smtClean="0"/>
              <a:t>6/8/2021</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0FB755-0F5A-4E7A-8547-551144299F1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ΘΕΑΤΡΟΠΑΙΔΑΓΩΓΙΚΟ ΠΡΟΓΡΑΜΜΑ ΓΝΩΡΙΜΙΑΣ  ΜΕ ΤΟΝ ΑΡΧΑΙΟ ΕΛΛΗΝΙΚΟ ΠΟΛΙΤΙΣΜΟ</a:t>
            </a:r>
            <a:endParaRPr lang="el-GR" sz="1200" kern="1200" dirty="0">
              <a:solidFill>
                <a:schemeClr val="tx1"/>
              </a:solidFill>
              <a:latin typeface="+mn-lt"/>
              <a:ea typeface="+mn-ea"/>
              <a:cs typeface="+mn-cs"/>
            </a:endParaRPr>
          </a:p>
        </p:txBody>
      </p:sp>
      <p:sp>
        <p:nvSpPr>
          <p:cNvPr id="4" name="3 - Θέση αριθμού διαφάνειας"/>
          <p:cNvSpPr>
            <a:spLocks noGrp="1"/>
          </p:cNvSpPr>
          <p:nvPr>
            <p:ph type="sldNum" sz="quarter" idx="10"/>
          </p:nvPr>
        </p:nvSpPr>
        <p:spPr/>
        <p:txBody>
          <a:bodyPr/>
          <a:lstStyle/>
          <a:p>
            <a:fld id="{4C0FB755-0F5A-4E7A-8547-551144299F1B}"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7C58C7A4-0569-4EA5-8114-0A344E0FAE23}" type="datetimeFigureOut">
              <a:rPr lang="en-US" smtClean="0"/>
              <a:t>6/8/2021</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33E6DAF8-CCDA-4E29-A6BC-FA9D32EED20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7C58C7A4-0569-4EA5-8114-0A344E0FAE23}" type="datetimeFigureOut">
              <a:rPr lang="en-US" smtClean="0"/>
              <a:t>6/8/2021</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33E6DAF8-CCDA-4E29-A6BC-FA9D32EED2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7C58C7A4-0569-4EA5-8114-0A344E0FAE23}" type="datetimeFigureOut">
              <a:rPr lang="en-US" smtClean="0"/>
              <a:t>6/8/2021</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33E6DAF8-CCDA-4E29-A6BC-FA9D32EED2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7C58C7A4-0569-4EA5-8114-0A344E0FAE23}" type="datetimeFigureOut">
              <a:rPr lang="en-US" smtClean="0"/>
              <a:t>6/8/2021</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33E6DAF8-CCDA-4E29-A6BC-FA9D32EED20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C58C7A4-0569-4EA5-8114-0A344E0FAE23}" type="datetimeFigureOut">
              <a:rPr lang="en-US" smtClean="0"/>
              <a:t>6/8/2021</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33E6DAF8-CCDA-4E29-A6BC-FA9D32EED20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p>
            <a:fld id="{7C58C7A4-0569-4EA5-8114-0A344E0FAE23}" type="datetimeFigureOut">
              <a:rPr lang="en-US" smtClean="0"/>
              <a:t>6/8/2021</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33E6DAF8-CCDA-4E29-A6BC-FA9D32EED20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p>
            <a:fld id="{7C58C7A4-0569-4EA5-8114-0A344E0FAE23}" type="datetimeFigureOut">
              <a:rPr lang="en-US" smtClean="0"/>
              <a:t>6/8/2021</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33E6DAF8-CCDA-4E29-A6BC-FA9D32EED20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7C58C7A4-0569-4EA5-8114-0A344E0FAE23}" type="datetimeFigureOut">
              <a:rPr lang="en-US" smtClean="0"/>
              <a:t>6/8/2021</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33E6DAF8-CCDA-4E29-A6BC-FA9D32EED2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C58C7A4-0569-4EA5-8114-0A344E0FAE23}" type="datetimeFigureOut">
              <a:rPr lang="en-US" smtClean="0"/>
              <a:t>6/8/2021</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33E6DAF8-CCDA-4E29-A6BC-FA9D32EED2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C58C7A4-0569-4EA5-8114-0A344E0FAE23}" type="datetimeFigureOut">
              <a:rPr lang="en-US" smtClean="0"/>
              <a:t>6/8/2021</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33E6DAF8-CCDA-4E29-A6BC-FA9D32EED20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C58C7A4-0569-4EA5-8114-0A344E0FAE23}" type="datetimeFigureOut">
              <a:rPr lang="en-US" smtClean="0"/>
              <a:t>6/8/2021</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33E6DAF8-CCDA-4E29-A6BC-FA9D32EED20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58C7A4-0569-4EA5-8114-0A344E0FAE23}" type="datetimeFigureOut">
              <a:rPr lang="en-US" smtClean="0"/>
              <a:t>6/8/2021</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6DAF8-CCDA-4E29-A6BC-FA9D32EED2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n-US" dirty="0"/>
          </a:p>
        </p:txBody>
      </p:sp>
      <p:sp>
        <p:nvSpPr>
          <p:cNvPr id="3" name="2 - Υπότιτλος"/>
          <p:cNvSpPr>
            <a:spLocks noGrp="1"/>
          </p:cNvSpPr>
          <p:nvPr>
            <p:ph type="subTitle" idx="1"/>
          </p:nvPr>
        </p:nvSpPr>
        <p:spPr/>
        <p:txBody>
          <a:bodyPr/>
          <a:lstStyle/>
          <a:p>
            <a:endParaRPr lang="en-US"/>
          </a:p>
        </p:txBody>
      </p:sp>
      <p:pic>
        <p:nvPicPr>
          <p:cNvPr id="6" name="5 - Εικόνα" descr="S5370002.JPG"/>
          <p:cNvPicPr>
            <a:picLocks noChangeAspect="1"/>
          </p:cNvPicPr>
          <p:nvPr/>
        </p:nvPicPr>
        <p:blipFill>
          <a:blip r:embed="rId3" cstate="print"/>
          <a:stretch>
            <a:fillRect/>
          </a:stretch>
        </p:blipFill>
        <p:spPr>
          <a:xfrm>
            <a:off x="0" y="0"/>
            <a:ext cx="9144000" cy="6858000"/>
          </a:xfrm>
          <a:prstGeom prst="rect">
            <a:avLst/>
          </a:prstGeom>
        </p:spPr>
      </p:pic>
      <p:sp>
        <p:nvSpPr>
          <p:cNvPr id="8" name="7 - TextBox"/>
          <p:cNvSpPr txBox="1"/>
          <p:nvPr/>
        </p:nvSpPr>
        <p:spPr>
          <a:xfrm>
            <a:off x="1403648" y="620688"/>
            <a:ext cx="6120680" cy="11264622"/>
          </a:xfrm>
          <a:prstGeom prst="rect">
            <a:avLst/>
          </a:prstGeom>
          <a:noFill/>
        </p:spPr>
        <p:txBody>
          <a:bodyPr wrap="square" rtlCol="0">
            <a:spAutoFit/>
          </a:bodyPr>
          <a:lstStyle/>
          <a:p>
            <a:r>
              <a:rPr lang="el-GR" sz="2400" dirty="0" smtClean="0">
                <a:solidFill>
                  <a:srgbClr val="FFFF00"/>
                </a:solidFill>
              </a:rPr>
              <a:t>ΠΑΙΖΟΥΜΕ ΜΕ ΤΙΣ ΣΚΙΕΣ ΣΤΗΝ ΤΑΞΗ</a:t>
            </a:r>
          </a:p>
          <a:p>
            <a:r>
              <a:rPr lang="el-GR" dirty="0" smtClean="0">
                <a:solidFill>
                  <a:srgbClr val="FFFF00"/>
                </a:solidFill>
              </a:rPr>
              <a:t> </a:t>
            </a:r>
            <a:r>
              <a:rPr lang="el-GR" sz="2400" dirty="0" smtClean="0">
                <a:solidFill>
                  <a:srgbClr val="FFFF00"/>
                </a:solidFill>
              </a:rPr>
              <a:t>«ΤΑΞΙΔΙ ΣΤΟ ΧΡΟΝΟ ΤΩΝ ΜΥΘΩΝ»</a:t>
            </a:r>
            <a:r>
              <a:rPr lang="el-GR" sz="2400" dirty="0"/>
              <a:t> </a:t>
            </a:r>
            <a:endParaRPr lang="el-GR" sz="2400" dirty="0" smtClean="0"/>
          </a:p>
          <a:p>
            <a:endParaRPr lang="el-GR" sz="2400" dirty="0"/>
          </a:p>
          <a:p>
            <a:endParaRPr lang="el-GR" sz="2400" dirty="0" smtClean="0"/>
          </a:p>
          <a:p>
            <a:endParaRPr lang="el-GR" sz="2400" dirty="0"/>
          </a:p>
          <a:p>
            <a:endParaRPr lang="el-GR" sz="2400" dirty="0" smtClean="0"/>
          </a:p>
          <a:p>
            <a:endParaRPr lang="el-GR" sz="2400" dirty="0"/>
          </a:p>
          <a:p>
            <a:endParaRPr lang="el-GR" sz="2400" dirty="0" smtClean="0"/>
          </a:p>
          <a:p>
            <a:endParaRPr lang="el-GR" sz="2400" dirty="0"/>
          </a:p>
          <a:p>
            <a:endParaRPr lang="el-GR" sz="2400" dirty="0" smtClean="0"/>
          </a:p>
          <a:p>
            <a:endParaRPr lang="el-GR" sz="2400" dirty="0"/>
          </a:p>
          <a:p>
            <a:r>
              <a:rPr lang="el-GR" dirty="0" smtClean="0">
                <a:solidFill>
                  <a:srgbClr val="FFFF00"/>
                </a:solidFill>
              </a:rPr>
              <a:t>Το </a:t>
            </a:r>
            <a:r>
              <a:rPr lang="el-GR" dirty="0">
                <a:solidFill>
                  <a:srgbClr val="FFFF00"/>
                </a:solidFill>
              </a:rPr>
              <a:t>πρόγραμμα υλοποιήθηκε στη Γ’ και Δ’ τάξη του 2</a:t>
            </a:r>
            <a:r>
              <a:rPr lang="el-GR" baseline="30000" dirty="0">
                <a:solidFill>
                  <a:srgbClr val="FFFF00"/>
                </a:solidFill>
              </a:rPr>
              <a:t>ου</a:t>
            </a:r>
            <a:r>
              <a:rPr lang="el-GR" dirty="0">
                <a:solidFill>
                  <a:srgbClr val="FFFF00"/>
                </a:solidFill>
              </a:rPr>
              <a:t> δημοτικού σχολείου Ναυπάκτου </a:t>
            </a:r>
          </a:p>
          <a:p>
            <a:r>
              <a:rPr lang="el-GR" dirty="0">
                <a:solidFill>
                  <a:srgbClr val="FFFF00"/>
                </a:solidFill>
              </a:rPr>
              <a:t>και του δημοτικού σχολείου Αντιρρίου, σε τρεις φάσεις</a:t>
            </a:r>
            <a:r>
              <a:rPr lang="el-GR" dirty="0" smtClean="0">
                <a:solidFill>
                  <a:srgbClr val="FFFF00"/>
                </a:solidFill>
              </a:rPr>
              <a:t>:</a:t>
            </a:r>
            <a:r>
              <a:rPr lang="el-GR" dirty="0">
                <a:solidFill>
                  <a:srgbClr val="FFFF00"/>
                </a:solidFill>
              </a:rPr>
              <a:t> </a:t>
            </a:r>
            <a:endParaRPr lang="el-GR" dirty="0" smtClean="0">
              <a:solidFill>
                <a:srgbClr val="FFFF00"/>
              </a:solidFill>
            </a:endParaRPr>
          </a:p>
          <a:p>
            <a:endParaRPr lang="el-GR" dirty="0">
              <a:solidFill>
                <a:srgbClr val="FFFF00"/>
              </a:solidFill>
            </a:endParaRPr>
          </a:p>
          <a:p>
            <a:endParaRPr lang="el-GR" dirty="0" smtClean="0">
              <a:solidFill>
                <a:srgbClr val="FFFF00"/>
              </a:solidFill>
            </a:endParaRPr>
          </a:p>
          <a:p>
            <a:r>
              <a:rPr lang="el-GR" dirty="0" smtClean="0">
                <a:solidFill>
                  <a:srgbClr val="FFFF00"/>
                </a:solidFill>
              </a:rPr>
              <a:t>(</a:t>
            </a:r>
            <a:r>
              <a:rPr lang="el-GR" dirty="0">
                <a:solidFill>
                  <a:srgbClr val="FFFF00"/>
                </a:solidFill>
              </a:rPr>
              <a:t>σύλληψη-</a:t>
            </a:r>
            <a:r>
              <a:rPr lang="el-GR" dirty="0" err="1">
                <a:solidFill>
                  <a:srgbClr val="FFFF00"/>
                </a:solidFill>
              </a:rPr>
              <a:t>υλοποίησ</a:t>
            </a:r>
            <a:r>
              <a:rPr lang="el-GR" dirty="0">
                <a:solidFill>
                  <a:srgbClr val="FFFF00"/>
                </a:solidFill>
              </a:rPr>
              <a:t>η: </a:t>
            </a:r>
            <a:r>
              <a:rPr lang="el-GR" dirty="0" err="1">
                <a:solidFill>
                  <a:srgbClr val="FFFF00"/>
                </a:solidFill>
              </a:rPr>
              <a:t>Δημ</a:t>
            </a:r>
            <a:r>
              <a:rPr lang="el-GR" dirty="0">
                <a:solidFill>
                  <a:srgbClr val="FFFF00"/>
                </a:solidFill>
              </a:rPr>
              <a:t>. </a:t>
            </a:r>
            <a:r>
              <a:rPr lang="el-GR" dirty="0" err="1">
                <a:solidFill>
                  <a:srgbClr val="FFFF00"/>
                </a:solidFill>
              </a:rPr>
              <a:t>Σιούντας</a:t>
            </a:r>
            <a:r>
              <a:rPr lang="el-GR" dirty="0">
                <a:solidFill>
                  <a:srgbClr val="FFFF00"/>
                </a:solidFill>
              </a:rPr>
              <a:t>)</a:t>
            </a:r>
          </a:p>
          <a:p>
            <a:endParaRPr lang="el-GR" sz="2400" dirty="0" smtClean="0">
              <a:solidFill>
                <a:srgbClr val="FFFF00"/>
              </a:solidFill>
            </a:endParaRPr>
          </a:p>
          <a:p>
            <a:endParaRPr lang="el-GR" sz="2400" dirty="0">
              <a:solidFill>
                <a:srgbClr val="FFFF00"/>
              </a:solidFill>
            </a:endParaRPr>
          </a:p>
          <a:p>
            <a:endParaRPr lang="el-GR" sz="2400" dirty="0" smtClean="0">
              <a:solidFill>
                <a:srgbClr val="FFFF00"/>
              </a:solidFill>
            </a:endParaRPr>
          </a:p>
          <a:p>
            <a:endParaRPr lang="el-GR" sz="2400" dirty="0">
              <a:solidFill>
                <a:srgbClr val="FFFF00"/>
              </a:solidFill>
            </a:endParaRPr>
          </a:p>
          <a:p>
            <a:endParaRPr lang="el-GR" sz="2400" dirty="0" smtClean="0">
              <a:solidFill>
                <a:srgbClr val="FFFF00"/>
              </a:solidFill>
            </a:endParaRPr>
          </a:p>
          <a:p>
            <a:endParaRPr lang="el-GR" sz="2400" dirty="0">
              <a:solidFill>
                <a:srgbClr val="FFFF00"/>
              </a:solidFill>
            </a:endParaRPr>
          </a:p>
          <a:p>
            <a:endParaRPr lang="el-GR" sz="2400" dirty="0" smtClean="0">
              <a:solidFill>
                <a:srgbClr val="FFFF00"/>
              </a:solidFill>
            </a:endParaRPr>
          </a:p>
          <a:p>
            <a:endParaRPr lang="el-GR" sz="2400" dirty="0">
              <a:solidFill>
                <a:srgbClr val="FFFF00"/>
              </a:solidFill>
            </a:endParaRPr>
          </a:p>
          <a:p>
            <a:endParaRPr lang="el-GR" sz="2400" dirty="0" smtClean="0">
              <a:solidFill>
                <a:srgbClr val="FFFF00"/>
              </a:solidFill>
            </a:endParaRPr>
          </a:p>
          <a:p>
            <a:endParaRPr lang="el-GR" sz="2400" dirty="0">
              <a:solidFill>
                <a:srgbClr val="FFFF00"/>
              </a:solidFill>
            </a:endParaRPr>
          </a:p>
          <a:p>
            <a:endParaRPr lang="el-GR" sz="2400" dirty="0" smtClean="0">
              <a:solidFill>
                <a:srgbClr val="FFFF00"/>
              </a:solidFill>
            </a:endParaRPr>
          </a:p>
          <a:p>
            <a:endParaRPr lang="el-GR" sz="2400" dirty="0">
              <a:solidFill>
                <a:srgbClr val="FFFF00"/>
              </a:solidFill>
            </a:endParaRPr>
          </a:p>
          <a:p>
            <a:endParaRPr lang="el-GR" sz="2400" dirty="0" smtClean="0">
              <a:solidFill>
                <a:srgbClr val="FFFF00"/>
              </a:solidFill>
            </a:endParaRPr>
          </a:p>
          <a:p>
            <a:r>
              <a:rPr lang="el-GR" sz="2400" dirty="0" smtClean="0">
                <a:solidFill>
                  <a:srgbClr val="FFFF00"/>
                </a:solidFill>
              </a:rPr>
              <a:t> </a:t>
            </a:r>
          </a:p>
          <a:p>
            <a:r>
              <a:rPr lang="el-GR" dirty="0" smtClean="0">
                <a:solidFill>
                  <a:srgbClr val="FFFF00"/>
                </a:solidFill>
              </a:rPr>
              <a:t> </a:t>
            </a:r>
            <a:endParaRPr lang="en-US" dirty="0">
              <a:solidFill>
                <a:srgbClr val="FFFF00"/>
              </a:solidFill>
            </a:endParaRPr>
          </a:p>
        </p:txBody>
      </p:sp>
      <p:sp>
        <p:nvSpPr>
          <p:cNvPr id="9" name="8 - TextBox"/>
          <p:cNvSpPr txBox="1"/>
          <p:nvPr/>
        </p:nvSpPr>
        <p:spPr>
          <a:xfrm>
            <a:off x="1115616" y="4509120"/>
            <a:ext cx="6840760" cy="369332"/>
          </a:xfrm>
          <a:prstGeom prst="rect">
            <a:avLst/>
          </a:prstGeom>
          <a:noFill/>
        </p:spPr>
        <p:txBody>
          <a:bodyPr wrap="square" rtlCol="0">
            <a:spAutoFit/>
          </a:bodyPr>
          <a:lstStyle/>
          <a:p>
            <a:endParaRPr lang="en-US" dirty="0"/>
          </a:p>
        </p:txBody>
      </p:sp>
      <p:sp>
        <p:nvSpPr>
          <p:cNvPr id="3076" name="Rectangle 4"/>
          <p:cNvSpPr>
            <a:spLocks noChangeArrowheads="1"/>
          </p:cNvSpPr>
          <p:nvPr/>
        </p:nvSpPr>
        <p:spPr bwMode="auto">
          <a:xfrm>
            <a:off x="0" y="43934"/>
            <a:ext cx="849726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ΘΕΑΤΡΟΠΑΙΔΑΓΩΓΙΚΟ ΠΡΟΓΡΑΜΜΑ ΓΝΩΡΙΜΙΑΣ  ΜΕ ΤΟΝ ΑΡΧΑΙΟ ΕΛΛΗΝΙΚΟ ΠΟΛΙΤΙΣΜΟ</a:t>
            </a:r>
            <a:endParaRPr kumimoji="0" lang="el-GR" b="0"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1228998"/>
          </a:xfrm>
        </p:spPr>
        <p:txBody>
          <a:bodyPr>
            <a:normAutofit fontScale="90000"/>
          </a:bodyPr>
          <a:lstStyle/>
          <a:p>
            <a:r>
              <a:rPr lang="el-GR" sz="2000" dirty="0" smtClean="0"/>
              <a:t/>
            </a:r>
            <a:br>
              <a:rPr lang="el-GR" sz="2000" dirty="0" smtClean="0"/>
            </a:br>
            <a:r>
              <a:rPr lang="el-GR" sz="2000" dirty="0"/>
              <a:t/>
            </a:r>
            <a:br>
              <a:rPr lang="el-GR" sz="2000" dirty="0"/>
            </a:br>
            <a:r>
              <a:rPr lang="el-GR" sz="2000" dirty="0" smtClean="0"/>
              <a:t/>
            </a:r>
            <a:br>
              <a:rPr lang="el-GR" sz="2000" dirty="0" smtClean="0"/>
            </a:br>
            <a:r>
              <a:rPr lang="el-GR" sz="2000" dirty="0" smtClean="0"/>
              <a:t>Α</a:t>
            </a:r>
            <a:r>
              <a:rPr lang="el-GR" sz="2000" dirty="0"/>
              <a:t>’ ΦΑΣΗ: ΔΗΜΙΟΥΡΓΙΑ ΣΕΝΑΡΙΟΥ</a:t>
            </a:r>
            <a:br>
              <a:rPr lang="el-GR" sz="2000" dirty="0"/>
            </a:br>
            <a:r>
              <a:rPr lang="el-GR" sz="2000" dirty="0"/>
              <a:t>Χρησιμοποιώντας τεχνικές δημιουργικής γραφής, δημιουργήσαμε όλοι μαζί στην τάξη την ιστορία μας, σε μορφή κόμικς. Ξεκινώντας με μια μισοτελειωμένη δοσμένη ιστορία, που λέει ότι μια παρέα παιδιών μεταφέρεται με «μαγικό» τρόπο στην αρχαία εποχή, συζητήσαμε για τις πιθανές εξελίξεις της και γράψαμε τους διαλόγους. Παράλληλα, γνωρίσαμε σημαντικούς αρχαιολογικούς χώρους και μύθους που σχετίζονται με αυτούς.</a:t>
            </a:r>
          </a:p>
        </p:txBody>
      </p:sp>
      <p:pic>
        <p:nvPicPr>
          <p:cNvPr id="4" name="3 - Θέση περιεχομένου" descr="1.png"/>
          <p:cNvPicPr>
            <a:picLocks noGrp="1" noChangeAspect="1"/>
          </p:cNvPicPr>
          <p:nvPr>
            <p:ph idx="1"/>
          </p:nvPr>
        </p:nvPicPr>
        <p:blipFill>
          <a:blip r:embed="rId2" cstate="print"/>
          <a:stretch>
            <a:fillRect/>
          </a:stretch>
        </p:blipFill>
        <p:spPr>
          <a:xfrm>
            <a:off x="2411760" y="2332037"/>
            <a:ext cx="4525963"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000" dirty="0" smtClean="0"/>
              <a:t/>
            </a:r>
            <a:br>
              <a:rPr lang="el-GR" sz="2000" dirty="0" smtClean="0"/>
            </a:br>
            <a:r>
              <a:rPr lang="el-GR" sz="2000" dirty="0"/>
              <a:t/>
            </a:r>
            <a:br>
              <a:rPr lang="el-GR" sz="2000" dirty="0"/>
            </a:br>
            <a:r>
              <a:rPr lang="el-GR" sz="2000" dirty="0" smtClean="0"/>
              <a:t/>
            </a:r>
            <a:br>
              <a:rPr lang="el-GR" sz="2000" dirty="0" smtClean="0"/>
            </a:br>
            <a:r>
              <a:rPr lang="el-GR" sz="2000" dirty="0" smtClean="0"/>
              <a:t>Β</a:t>
            </a:r>
            <a:r>
              <a:rPr lang="el-GR" sz="2000" dirty="0"/>
              <a:t>’ ΦΑΣΗ: ΚΑΤΑΣΚΕΥΗ ΦΙΓΟΥΡΩΝ ΓΙΑ ΘΕΑΤΡΟ ΣΚΙΩΝ</a:t>
            </a:r>
            <a:br>
              <a:rPr lang="el-GR" sz="2000" dirty="0"/>
            </a:br>
            <a:r>
              <a:rPr lang="el-GR" sz="2000" dirty="0"/>
              <a:t>Αφού το σενάριό μας ετοιμάστηκε, δημιουργήσαμε διάφανες φιγούρες με τους ήρωες της ιστορίας μας, προκειμένου να την αναπαραστήσουμε με τεχνικές του θεάτρου σκιών. Για τους ήρωες-παιδιά της σύγχρονης εποχής χρησιμοποιήσαμε ζωγραφιές των μαθητών, ενώ για τους αρχαίους ήρωες αντιγράψαμε εικόνες από αρχαία αγγεία και μάθαμε για τους τρόπους που αναπαριστούσαν οι αρχαίοι Έλληνες τους θεούς και τους ήρωες στη ζωγραφική.</a:t>
            </a:r>
            <a:r>
              <a:rPr lang="el-GR" sz="1600" dirty="0"/>
              <a:t/>
            </a:r>
            <a:br>
              <a:rPr lang="el-GR" sz="1600" dirty="0"/>
            </a:br>
            <a:endParaRPr lang="en-US" sz="1600" dirty="0"/>
          </a:p>
        </p:txBody>
      </p:sp>
      <p:pic>
        <p:nvPicPr>
          <p:cNvPr id="4" name="3 - Θέση περιεχομένου" descr="ΠΥΘΙΑ.jpg"/>
          <p:cNvPicPr>
            <a:picLocks noGrp="1" noChangeAspect="1"/>
          </p:cNvPicPr>
          <p:nvPr>
            <p:ph idx="1"/>
          </p:nvPr>
        </p:nvPicPr>
        <p:blipFill>
          <a:blip r:embed="rId2" cstate="print"/>
          <a:stretch>
            <a:fillRect/>
          </a:stretch>
        </p:blipFill>
        <p:spPr>
          <a:xfrm>
            <a:off x="2339752" y="2132856"/>
            <a:ext cx="4540469" cy="4525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1800" dirty="0"/>
              <a:t>Γ’ ΦΑΣΗ ΔΗΜΙΟΥΡΓΙΑ ΤΑΙΝΙΑΣ</a:t>
            </a:r>
            <a:br>
              <a:rPr lang="el-GR" sz="1800" dirty="0"/>
            </a:br>
            <a:r>
              <a:rPr lang="el-GR" sz="1800" dirty="0"/>
              <a:t>Αφού κάναμε αρκετές πρόβες παίζοντας με τις φιγούρες μας την ιστορία, βιντεοσκοπήσαμε και ηχογραφήσαμε τη δράση. </a:t>
            </a:r>
            <a:r>
              <a:rPr lang="el-GR" sz="1800"/>
              <a:t>Μετά από το απαραίτητο μοντάζ, η ταινία μας είναι έτοιμη να παρουσιαστεί σε όποια εκδήλωση-φεστιβάλ αποφασίσουμε και παραμένει ως εκπαιδευτικό υλικό στο σχολείο, για μελλοντική χρήση.</a:t>
            </a:r>
            <a:br>
              <a:rPr lang="el-GR" sz="1800"/>
            </a:br>
            <a:endParaRPr lang="en-US" sz="1800" dirty="0"/>
          </a:p>
        </p:txBody>
      </p:sp>
      <p:pic>
        <p:nvPicPr>
          <p:cNvPr id="4" name="3 - Θέση περιεχομένου" descr="Πυθία φιγούρα.jpg"/>
          <p:cNvPicPr>
            <a:picLocks noGrp="1" noChangeAspect="1"/>
          </p:cNvPicPr>
          <p:nvPr>
            <p:ph idx="1"/>
          </p:nvPr>
        </p:nvPicPr>
        <p:blipFill>
          <a:blip r:embed="rId2" cstate="print"/>
          <a:stretch>
            <a:fillRect/>
          </a:stretch>
        </p:blipFill>
        <p:spPr>
          <a:xfrm>
            <a:off x="1990390" y="1600200"/>
            <a:ext cx="5163219" cy="4525963"/>
          </a:xfr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70</Words>
  <Application>Microsoft Office PowerPoint</Application>
  <PresentationFormat>Προβολή στην οθόνη (4:3)</PresentationFormat>
  <Paragraphs>37</Paragraphs>
  <Slides>4</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4</vt:i4>
      </vt:variant>
    </vt:vector>
  </HeadingPairs>
  <TitlesOfParts>
    <vt:vector size="5" baseType="lpstr">
      <vt:lpstr>Θέμα του Office</vt:lpstr>
      <vt:lpstr>Διαφάνεια 1</vt:lpstr>
      <vt:lpstr>   Α’ ΦΑΣΗ: ΔΗΜΙΟΥΡΓΙΑ ΣΕΝΑΡΙΟΥ Χρησιμοποιώντας τεχνικές δημιουργικής γραφής, δημιουργήσαμε όλοι μαζί στην τάξη την ιστορία μας, σε μορφή κόμικς. Ξεκινώντας με μια μισοτελειωμένη δοσμένη ιστορία, που λέει ότι μια παρέα παιδιών μεταφέρεται με «μαγικό» τρόπο στην αρχαία εποχή, συζητήσαμε για τις πιθανές εξελίξεις της και γράψαμε τους διαλόγους. Παράλληλα, γνωρίσαμε σημαντικούς αρχαιολογικούς χώρους και μύθους που σχετίζονται με αυτούς.</vt:lpstr>
      <vt:lpstr>   Β’ ΦΑΣΗ: ΚΑΤΑΣΚΕΥΗ ΦΙΓΟΥΡΩΝ ΓΙΑ ΘΕΑΤΡΟ ΣΚΙΩΝ Αφού το σενάριό μας ετοιμάστηκε, δημιουργήσαμε διάφανες φιγούρες με τους ήρωες της ιστορίας μας, προκειμένου να την αναπαραστήσουμε με τεχνικές του θεάτρου σκιών. Για τους ήρωες-παιδιά της σύγχρονης εποχής χρησιμοποιήσαμε ζωγραφιές των μαθητών, ενώ για τους αρχαίους ήρωες αντιγράψαμε εικόνες από αρχαία αγγεία και μάθαμε για τους τρόπους που αναπαριστούσαν οι αρχαίοι Έλληνες τους θεούς και τους ήρωες στη ζωγραφική. </vt:lpstr>
      <vt:lpstr>Γ’ ΦΑΣΗ ΔΗΜΙΟΥΡΓΙΑ ΤΑΙΝΙΑΣ Αφού κάναμε αρκετές πρόβες παίζοντας με τις φιγούρες μας την ιστορία, βιντεοσκοπήσαμε και ηχογραφήσαμε τη δράση. Μετά από το απαραίτητο μοντάζ, η ταινία μας είναι έτοιμη να παρουσιαστεί σε όποια εκδήλωση-φεστιβάλ αποφασίσουμε και παραμένει ως εκπαιδευτικό υλικό στο σχολείο, για μελλοντική χρήση.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HY</dc:creator>
  <cp:lastModifiedBy>HY</cp:lastModifiedBy>
  <cp:revision>3</cp:revision>
  <dcterms:created xsi:type="dcterms:W3CDTF">2021-06-08T11:34:59Z</dcterms:created>
  <dcterms:modified xsi:type="dcterms:W3CDTF">2021-06-08T12:02:02Z</dcterms:modified>
</cp:coreProperties>
</file>